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</p:sldIdLst>
  <p:sldSz cx="14630400" cy="8229600"/>
  <p:notesSz cx="8229600" cy="14630400"/>
  <p:embeddedFontLst>
    <p:embeddedFont>
      <p:font typeface="Noto Sans TC" panose="020B0604020202020204" charset="-128"/>
      <p:regular r:id="rId12"/>
    </p:embeddedFont>
    <p:embeddedFont>
      <p:font typeface="Sora Medium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699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Deep Learning for Text Recognition: An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presentation explores the exciting advancements in text recognition. We'll focus on how deep learning has revolutionized the field. Get ready to dive into architectures, techniques, and real-world applications.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684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The Evolution of Text Recognition Techniques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2803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From basic pattern matching to advanced neural networks, we will see significant progress. Early methods struggled with variability. Deep learning offers robustness to noise and distortions.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5358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Early Methods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11694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Simple template matching and feature extraction. Limited in handling variations.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4535805"/>
            <a:ext cx="30664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Machine Learning Era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511694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Support Vector Machines (SVMs) and Random Forests. Improved but still had limitations.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4535805"/>
            <a:ext cx="37252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Deep Learning Revolution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2067" y="5116949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Convolutional Neural Networks (CNNs) and Recurrent Neural Networks (RNNs). Superior performance and adaptability.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0902" y="610314"/>
            <a:ext cx="7594997" cy="1383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Deep Learning Architectures for OCR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6260902" y="2325172"/>
            <a:ext cx="7594997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Convolutional Neural Networks (CNNs) excel at feature extraction. Recurrent Neural Networks (RNNs) process sequential data like text. Hybrid models combine CNNs and RNNs for enhanced accuracy.</a:t>
            </a:r>
            <a:endParaRPr lang="en-US" sz="17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902" y="3636288"/>
            <a:ext cx="1106448" cy="132766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699177" y="3857506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CNNs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7699177" y="4335899"/>
            <a:ext cx="6156722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Extract spatial features.</a:t>
            </a:r>
            <a:endParaRPr lang="en-US" sz="17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0902" y="4963954"/>
            <a:ext cx="1106448" cy="132766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699177" y="5185172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RNNs</a:t>
            </a:r>
            <a:endParaRPr lang="en-US" sz="2150" dirty="0"/>
          </a:p>
        </p:txBody>
      </p:sp>
      <p:sp>
        <p:nvSpPr>
          <p:cNvPr id="10" name="Text 5"/>
          <p:cNvSpPr/>
          <p:nvPr/>
        </p:nvSpPr>
        <p:spPr>
          <a:xfrm>
            <a:off x="7699177" y="5663565"/>
            <a:ext cx="6156722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Process sequences.</a:t>
            </a:r>
            <a:endParaRPr lang="en-US" sz="17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0902" y="6291620"/>
            <a:ext cx="1106448" cy="132766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699177" y="6512838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Hybrid Models</a:t>
            </a:r>
            <a:endParaRPr lang="en-US" sz="2150" dirty="0"/>
          </a:p>
        </p:txBody>
      </p:sp>
      <p:sp>
        <p:nvSpPr>
          <p:cNvPr id="13" name="Text 7"/>
          <p:cNvSpPr/>
          <p:nvPr/>
        </p:nvSpPr>
        <p:spPr>
          <a:xfrm>
            <a:off x="7699177" y="6991231"/>
            <a:ext cx="6156722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Combine CNNs and RNNs.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487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9620" y="3353514"/>
            <a:ext cx="13091160" cy="1374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Preprocessing Techniques for Optimal Performance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769620" y="5057537"/>
            <a:ext cx="13091160" cy="703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Image enhancement reduces noise and improves contrast. Skew correction aligns text for accurate recognition. Segmentation isolates individual characters or words.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69620" y="6008489"/>
            <a:ext cx="4217194" cy="1618774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6" name="Text 3"/>
          <p:cNvSpPr/>
          <p:nvPr/>
        </p:nvSpPr>
        <p:spPr>
          <a:xfrm>
            <a:off x="989409" y="6228278"/>
            <a:ext cx="2854643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Image Enhancement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989409" y="6703814"/>
            <a:ext cx="3777615" cy="703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Reduces noise and enhances contrast.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06603" y="6008489"/>
            <a:ext cx="4217194" cy="1618774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5426393" y="6228278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Skew Correction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5426393" y="6703814"/>
            <a:ext cx="3777615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Aligns text properly.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9643586" y="6008489"/>
            <a:ext cx="4217194" cy="1618774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12" name="Text 9"/>
          <p:cNvSpPr/>
          <p:nvPr/>
        </p:nvSpPr>
        <p:spPr>
          <a:xfrm>
            <a:off x="9863376" y="6228278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Segmentation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9863376" y="6703814"/>
            <a:ext cx="3777615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Isolates characters and words.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5900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Training and Evaluation Metrics Explained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31672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Character Error Rate (CER) measures the percentage of incorrect characters. Word Error Rate (WER) measures the percentage of incorrect words. F1-score balances precision and recall.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280190" y="5454372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280190" y="5944791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8912304" y="5454372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8912304" y="5944791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11544538" y="5454372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11544538" y="5944791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E3F84D-43FF-4621-3642-BF31424D9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856" y="5127665"/>
            <a:ext cx="7794635" cy="20785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1222"/>
            <a:ext cx="111898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Case Studies: Real-World Applications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6362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License plate recognition for automated toll collection. Invoice processing for efficient accounting. Digitizing historical documents for preservation. Deep learning improves accuracy.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344585"/>
            <a:ext cx="4120753" cy="254674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61748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License Plates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65238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Automated toll collection.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3344585"/>
            <a:ext cx="4120872" cy="254686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54704" y="61749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Invoices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54704" y="6665357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Efficient accounting.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3344585"/>
            <a:ext cx="4120753" cy="254674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5738" y="6174819"/>
            <a:ext cx="31494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Historical Documents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715738" y="6665238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Preservation efforts.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36C798-C45A-3FA8-369C-9BDFBFE0D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05" y="523603"/>
            <a:ext cx="5389346" cy="35634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A4F24D-0114-1585-2A41-DE150D263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949" y="4447889"/>
            <a:ext cx="5867702" cy="3448227"/>
          </a:xfrm>
          <a:prstGeom prst="rect">
            <a:avLst/>
          </a:prstGeom>
        </p:spPr>
      </p:pic>
      <p:sp>
        <p:nvSpPr>
          <p:cNvPr id="6" name="AutoShape 2" descr="Optical Character Recognition Services (OCR) | Anderson Archival">
            <a:extLst>
              <a:ext uri="{FF2B5EF4-FFF2-40B4-BE49-F238E27FC236}">
                <a16:creationId xmlns:a16="http://schemas.microsoft.com/office/drawing/2014/main" id="{570CC79A-5E09-FBD7-F063-285525497E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Optical Character Recognition Services (OCR) | Anderson Archival">
            <a:extLst>
              <a:ext uri="{FF2B5EF4-FFF2-40B4-BE49-F238E27FC236}">
                <a16:creationId xmlns:a16="http://schemas.microsoft.com/office/drawing/2014/main" id="{327FB861-9AD7-C2B8-0A75-5C550ABDC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185" y="550335"/>
            <a:ext cx="5172432" cy="358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920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184" y="589359"/>
            <a:ext cx="7646432" cy="1337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Challenges and Future Directions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6235184" y="2247305"/>
            <a:ext cx="7646432" cy="1026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Handling low-quality images is a persistent challenge. Adapting to diverse fonts and languages requires more data. Research focuses on unsupervised learning to reduce annotation needs.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6540818" y="3514844"/>
            <a:ext cx="30480" cy="4125278"/>
          </a:xfrm>
          <a:prstGeom prst="roundRect">
            <a:avLst>
              <a:gd name="adj" fmla="val 105291"/>
            </a:avLst>
          </a:prstGeom>
          <a:solidFill>
            <a:srgbClr val="3F3F44"/>
          </a:solidFill>
          <a:ln/>
        </p:spPr>
      </p:sp>
      <p:sp>
        <p:nvSpPr>
          <p:cNvPr id="6" name="Shape 3"/>
          <p:cNvSpPr/>
          <p:nvPr/>
        </p:nvSpPr>
        <p:spPr>
          <a:xfrm>
            <a:off x="6766262" y="3980855"/>
            <a:ext cx="748784" cy="30480"/>
          </a:xfrm>
          <a:prstGeom prst="roundRect">
            <a:avLst>
              <a:gd name="adj" fmla="val 105291"/>
            </a:avLst>
          </a:prstGeom>
          <a:solidFill>
            <a:srgbClr val="3F3F44"/>
          </a:solidFill>
          <a:ln/>
        </p:spPr>
      </p:sp>
      <p:sp>
        <p:nvSpPr>
          <p:cNvPr id="7" name="Shape 4"/>
          <p:cNvSpPr/>
          <p:nvPr/>
        </p:nvSpPr>
        <p:spPr>
          <a:xfrm>
            <a:off x="6315373" y="3755469"/>
            <a:ext cx="481370" cy="481370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6488132" y="3835718"/>
            <a:ext cx="135731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500" dirty="0"/>
          </a:p>
        </p:txBody>
      </p:sp>
      <p:sp>
        <p:nvSpPr>
          <p:cNvPr id="9" name="Text 6"/>
          <p:cNvSpPr/>
          <p:nvPr/>
        </p:nvSpPr>
        <p:spPr>
          <a:xfrm>
            <a:off x="7732752" y="3728680"/>
            <a:ext cx="2722721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Low-Quality Images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7732752" y="4191238"/>
            <a:ext cx="614886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Noise and distortions.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6766262" y="5427226"/>
            <a:ext cx="748784" cy="30480"/>
          </a:xfrm>
          <a:prstGeom prst="roundRect">
            <a:avLst>
              <a:gd name="adj" fmla="val 105291"/>
            </a:avLst>
          </a:prstGeom>
          <a:solidFill>
            <a:srgbClr val="3F3F44"/>
          </a:solidFill>
          <a:ln/>
        </p:spPr>
      </p:sp>
      <p:sp>
        <p:nvSpPr>
          <p:cNvPr id="12" name="Shape 9"/>
          <p:cNvSpPr/>
          <p:nvPr/>
        </p:nvSpPr>
        <p:spPr>
          <a:xfrm>
            <a:off x="6315373" y="5201841"/>
            <a:ext cx="481370" cy="481370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3" name="Text 10"/>
          <p:cNvSpPr/>
          <p:nvPr/>
        </p:nvSpPr>
        <p:spPr>
          <a:xfrm>
            <a:off x="6456105" y="5282089"/>
            <a:ext cx="199906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7732752" y="5175052"/>
            <a:ext cx="267438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Font Diversity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7732752" y="5637609"/>
            <a:ext cx="614886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Adapting to new styles.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6766262" y="6873597"/>
            <a:ext cx="748784" cy="30480"/>
          </a:xfrm>
          <a:prstGeom prst="roundRect">
            <a:avLst>
              <a:gd name="adj" fmla="val 105291"/>
            </a:avLst>
          </a:prstGeom>
          <a:solidFill>
            <a:srgbClr val="3F3F44"/>
          </a:solidFill>
          <a:ln/>
        </p:spPr>
      </p:sp>
      <p:sp>
        <p:nvSpPr>
          <p:cNvPr id="17" name="Shape 14"/>
          <p:cNvSpPr/>
          <p:nvPr/>
        </p:nvSpPr>
        <p:spPr>
          <a:xfrm>
            <a:off x="6315373" y="6648212"/>
            <a:ext cx="481370" cy="481370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8" name="Text 15"/>
          <p:cNvSpPr/>
          <p:nvPr/>
        </p:nvSpPr>
        <p:spPr>
          <a:xfrm>
            <a:off x="6456581" y="6728460"/>
            <a:ext cx="198953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9" name="Text 16"/>
          <p:cNvSpPr/>
          <p:nvPr/>
        </p:nvSpPr>
        <p:spPr>
          <a:xfrm>
            <a:off x="7732752" y="6621423"/>
            <a:ext cx="3140988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Unsupervised Learning</a:t>
            </a:r>
            <a:endParaRPr lang="en-US" sz="2100" dirty="0"/>
          </a:p>
        </p:txBody>
      </p:sp>
      <p:sp>
        <p:nvSpPr>
          <p:cNvPr id="20" name="Text 17"/>
          <p:cNvSpPr/>
          <p:nvPr/>
        </p:nvSpPr>
        <p:spPr>
          <a:xfrm>
            <a:off x="7732752" y="7083981"/>
            <a:ext cx="614886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Reducing annotation.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2565" y="586859"/>
            <a:ext cx="6519267" cy="666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Takeaways and Q&amp;A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6232565" y="1572935"/>
            <a:ext cx="7651671" cy="1023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Deep learning significantly enhances text recognition. Preprocessing is crucial for optimal results. Real-world applications are transforming industries. The field continues to evolve.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6232565" y="3075861"/>
            <a:ext cx="479703" cy="479703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6" name="Text 3"/>
          <p:cNvSpPr/>
          <p:nvPr/>
        </p:nvSpPr>
        <p:spPr>
          <a:xfrm>
            <a:off x="6404729" y="3155752"/>
            <a:ext cx="135255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6925389" y="3075861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Deep Learning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6925389" y="3536752"/>
            <a:ext cx="6958846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Enhances text recognition.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6232565" y="4330779"/>
            <a:ext cx="479703" cy="479703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0" name="Text 7"/>
          <p:cNvSpPr/>
          <p:nvPr/>
        </p:nvSpPr>
        <p:spPr>
          <a:xfrm>
            <a:off x="6372820" y="4410670"/>
            <a:ext cx="199192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1" name="Text 8"/>
          <p:cNvSpPr/>
          <p:nvPr/>
        </p:nvSpPr>
        <p:spPr>
          <a:xfrm>
            <a:off x="6925389" y="4330779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Preprocessing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925389" y="4791670"/>
            <a:ext cx="6958846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Crucial for results.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232565" y="5585698"/>
            <a:ext cx="479703" cy="479703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6373297" y="5665589"/>
            <a:ext cx="198239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2"/>
          <p:cNvSpPr/>
          <p:nvPr/>
        </p:nvSpPr>
        <p:spPr>
          <a:xfrm>
            <a:off x="6925389" y="5585698"/>
            <a:ext cx="3350538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Real-World Applications</a:t>
            </a:r>
            <a:endParaRPr lang="en-US" sz="2050" dirty="0"/>
          </a:p>
        </p:txBody>
      </p:sp>
      <p:sp>
        <p:nvSpPr>
          <p:cNvPr id="16" name="Text 13"/>
          <p:cNvSpPr/>
          <p:nvPr/>
        </p:nvSpPr>
        <p:spPr>
          <a:xfrm>
            <a:off x="6925389" y="6046589"/>
            <a:ext cx="6958846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Transform industries.</a:t>
            </a:r>
            <a:endParaRPr lang="en-US" sz="1650" dirty="0"/>
          </a:p>
        </p:txBody>
      </p:sp>
      <p:sp>
        <p:nvSpPr>
          <p:cNvPr id="17" name="Shape 14"/>
          <p:cNvSpPr/>
          <p:nvPr/>
        </p:nvSpPr>
        <p:spPr>
          <a:xfrm>
            <a:off x="6232565" y="6840617"/>
            <a:ext cx="479703" cy="479703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8" name="Text 15"/>
          <p:cNvSpPr/>
          <p:nvPr/>
        </p:nvSpPr>
        <p:spPr>
          <a:xfrm>
            <a:off x="6368177" y="6920508"/>
            <a:ext cx="208478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500" dirty="0"/>
          </a:p>
        </p:txBody>
      </p:sp>
      <p:sp>
        <p:nvSpPr>
          <p:cNvPr id="19" name="Text 16"/>
          <p:cNvSpPr/>
          <p:nvPr/>
        </p:nvSpPr>
        <p:spPr>
          <a:xfrm>
            <a:off x="6925389" y="6840617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Evolving Field</a:t>
            </a:r>
            <a:endParaRPr lang="en-US" sz="2050" dirty="0"/>
          </a:p>
        </p:txBody>
      </p:sp>
      <p:sp>
        <p:nvSpPr>
          <p:cNvPr id="20" name="Text 17"/>
          <p:cNvSpPr/>
          <p:nvPr/>
        </p:nvSpPr>
        <p:spPr>
          <a:xfrm>
            <a:off x="6925389" y="7301508"/>
            <a:ext cx="6958846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Continues to evolve.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435</Words>
  <Application>Microsoft Office PowerPoint</Application>
  <PresentationFormat>Custom</PresentationFormat>
  <Paragraphs>69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Noto Sans TC</vt:lpstr>
      <vt:lpstr>Arial</vt:lpstr>
      <vt:lpstr>Sora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bunny podishetty</cp:lastModifiedBy>
  <cp:revision>2</cp:revision>
  <dcterms:created xsi:type="dcterms:W3CDTF">2025-02-13T03:42:17Z</dcterms:created>
  <dcterms:modified xsi:type="dcterms:W3CDTF">2025-02-13T04:06:34Z</dcterms:modified>
</cp:coreProperties>
</file>